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515" r:id="rId5"/>
    <p:sldId id="269" r:id="rId6"/>
    <p:sldId id="522" r:id="rId7"/>
    <p:sldId id="513" r:id="rId8"/>
    <p:sldId id="524" r:id="rId9"/>
    <p:sldId id="514" r:id="rId10"/>
    <p:sldId id="525" r:id="rId11"/>
    <p:sldId id="516" r:id="rId12"/>
    <p:sldId id="263" r:id="rId1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147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E7CCD-9865-41A0-BBA9-E5D0698079C8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2DA65-5A32-4705-9C22-1D01142F7D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52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2DA65-5A32-4705-9C22-1D01142F7DF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4142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2DA65-5A32-4705-9C22-1D01142F7DF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107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2DA65-5A32-4705-9C22-1D01142F7DF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748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2DA65-5A32-4705-9C22-1D01142F7DF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693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E6D070-069D-4CAC-B6C9-2E2C002878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524" y="1568121"/>
            <a:ext cx="6205268" cy="2387600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77565E7-B2D5-41D2-983B-500F2C041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524" y="4037422"/>
            <a:ext cx="6205268" cy="38793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A737268-F1FA-4B9B-A867-13FCB60834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42" y="6205235"/>
            <a:ext cx="267337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2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8. 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E89C58DB-2E50-4B08-BD75-C18CE01905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629" y="2090996"/>
            <a:ext cx="5346742" cy="108000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BBE8FD35-B082-476F-ADA2-54EF160C2CED}"/>
              </a:ext>
            </a:extLst>
          </p:cNvPr>
          <p:cNvSpPr txBox="1"/>
          <p:nvPr userDrawn="1"/>
        </p:nvSpPr>
        <p:spPr>
          <a:xfrm>
            <a:off x="2445123" y="4101627"/>
            <a:ext cx="73017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www.atgardswebben.se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Kontakt: atgardswebben.forvaltning@lansstyrelsen.se</a:t>
            </a:r>
          </a:p>
        </p:txBody>
      </p:sp>
    </p:spTree>
    <p:extLst>
      <p:ext uri="{BB962C8B-B14F-4D97-AF65-F5344CB8AC3E}">
        <p14:creationId xmlns:p14="http://schemas.microsoft.com/office/powerpoint/2010/main" val="75573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örstasi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E6D070-069D-4CAC-B6C9-2E2C002878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524" y="1568121"/>
            <a:ext cx="6205268" cy="2387600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E3DDCBA0-EBB4-422A-AAD4-AF89BC7DB8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600" y="6206400"/>
            <a:ext cx="2660400" cy="53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66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8954C-D4BC-4E85-B1CE-021A13F66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717A9-5458-4D76-A08B-D8C1911B1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 sz="17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FontTx/>
              <a:buNone/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FontTx/>
              <a:buNone/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FontTx/>
              <a:buNone/>
              <a:defRPr sz="1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FontTx/>
              <a:buNone/>
              <a:defRPr sz="1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C960FAD-0D6D-41D6-9DB7-71F38E6554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42" y="6205235"/>
            <a:ext cx="267337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6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8954C-D4BC-4E85-B1CE-021A13F66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717A9-5458-4D76-A08B-D8C1911B1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7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AF08592-32A1-4625-B8A7-47E836769E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42" y="6205235"/>
            <a:ext cx="267337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59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9F8059-8B34-465E-80D1-A6E79FA83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092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63694C-4BC1-49C7-82F8-E187FA55C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709249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EC8B289A-6071-479D-9623-3FCFE760725E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841473" y="0"/>
            <a:ext cx="5354198" cy="69351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E8F71EE-2D29-47B6-91ED-151ED3A1C1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42" y="6205235"/>
            <a:ext cx="267337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6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3B3482-C904-4CD6-B804-14B3741C0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4204" y="365125"/>
            <a:ext cx="5541184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ED4A7C1-91C2-4094-B040-5D3783F24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14204" y="1690688"/>
            <a:ext cx="5541184" cy="504061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2">
            <a:extLst>
              <a:ext uri="{FF2B5EF4-FFF2-40B4-BE49-F238E27FC236}">
                <a16:creationId xmlns:a16="http://schemas.microsoft.com/office/drawing/2014/main" id="{2564B28A-E2A1-484A-8BF2-EDCC6ED8E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5354198" cy="69957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051A88F-F9D0-4C45-9929-EF07ACD84E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42" y="6205235"/>
            <a:ext cx="267337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9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8. 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9C3243-3259-4B2E-BE4F-B4FBFC3E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C2A6245-98ED-405F-B352-293694930E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42" y="6205235"/>
            <a:ext cx="267337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78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8. Bara 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9C3243-3259-4B2E-BE4F-B4FBFC3E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5" name="Bildobjekt 4" descr="En bild som visar text&#10;&#10;Automatiskt genererad beskrivning">
            <a:extLst>
              <a:ext uri="{FF2B5EF4-FFF2-40B4-BE49-F238E27FC236}">
                <a16:creationId xmlns:a16="http://schemas.microsoft.com/office/drawing/2014/main" id="{B0878E23-7FE7-40AB-B11F-7F33E0262A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600" y="6206400"/>
            <a:ext cx="2660400" cy="53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53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Ligg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D92179-8FF9-4EC8-A3ED-AA85221E3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23692" y="365125"/>
            <a:ext cx="6896558" cy="45594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3723B4DC-59B9-4016-800D-130637DBE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7338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E1262A75-C974-4D79-9953-E105BE0921B6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8199" y="1825625"/>
            <a:ext cx="3888037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99BA1A1-09F2-4DDE-8A83-CD00358133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42" y="6205235"/>
            <a:ext cx="267337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B82E67A-8C45-4E52-938A-96866175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604109-51CF-4F0A-A13D-0DE915B59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9619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50" r:id="rId4"/>
    <p:sldLayoutId id="2147483652" r:id="rId5"/>
    <p:sldLayoutId id="2147483653" r:id="rId6"/>
    <p:sldLayoutId id="2147483654" r:id="rId7"/>
    <p:sldLayoutId id="2147483664" r:id="rId8"/>
    <p:sldLayoutId id="2147483657" r:id="rId9"/>
    <p:sldLayoutId id="214748366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>
              <a:lumMod val="65000"/>
              <a:lumOff val="35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ernyta.lansstyrelsen.se/rus-samarbetsyta/SitePages/RUS-samarbetsyta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tgardswebben.se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CA4D44-0BA2-4005-8401-8003F2122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524" y="1568121"/>
            <a:ext cx="7137206" cy="2387600"/>
          </a:xfrm>
        </p:spPr>
        <p:txBody>
          <a:bodyPr/>
          <a:lstStyle/>
          <a:p>
            <a:r>
              <a:rPr lang="sv-SE" dirty="0"/>
              <a:t>Guide för utdrag ur Åtgärdswebben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B5343AD-86B0-4BB8-A7E6-93A41A91A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524" y="4037422"/>
            <a:ext cx="6205268" cy="11173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v-SE" dirty="0"/>
              <a:t>Hur hämtar man ut tidigare resultat från uppföljning av åtgärdsarbetet?</a:t>
            </a:r>
          </a:p>
          <a:p>
            <a:pPr>
              <a:lnSpc>
                <a:spcPct val="100000"/>
              </a:lnSpc>
            </a:pPr>
            <a:r>
              <a:rPr lang="sv-SE" dirty="0"/>
              <a:t>(version april 2023)</a:t>
            </a:r>
          </a:p>
        </p:txBody>
      </p:sp>
      <p:pic>
        <p:nvPicPr>
          <p:cNvPr id="4" name="Bildobjekt 3" descr="Logotyp för Åtgärdswebben för Sveriges miljömål, som visar Länsstyrelsernas gemensamma logga samt illustrationerna för de 16 miljökvalitetsmålen (av Tobias Flygar)">
            <a:extLst>
              <a:ext uri="{FF2B5EF4-FFF2-40B4-BE49-F238E27FC236}">
                <a16:creationId xmlns:a16="http://schemas.microsoft.com/office/drawing/2014/main" id="{102D4EB6-B2AC-48E2-960A-0D7771483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85" y="1087727"/>
            <a:ext cx="6089307" cy="250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06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2A79A3-91FB-488E-8D93-BFEA1F1E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denna fil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1982D3-51CB-4A52-BD44-4023FD37B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v-SE" sz="2000" dirty="0"/>
              <a:t>Filen är framtagen som handledning för hur man hämtar ut resultat från genomförda uppföljningar i Åtgärdswebben. Målgrupp är kommunanvändare, men handledningen gäller även generellt.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2000" dirty="0"/>
              <a:t>Filen är tillgänglighetsanpassad så gott det går. Det är OK att sprida den.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2000" dirty="0"/>
              <a:t>Filen hålls tillgänglig via </a:t>
            </a:r>
            <a:r>
              <a:rPr lang="sv-SE" sz="2000" dirty="0">
                <a:hlinkClick r:id="rId3"/>
              </a:rPr>
              <a:t>RUS samarbetsyta </a:t>
            </a:r>
            <a:r>
              <a:rPr lang="sv-SE" sz="2000" dirty="0"/>
              <a:t>under ”Åtgärdswebben”.</a:t>
            </a:r>
          </a:p>
        </p:txBody>
      </p:sp>
    </p:spTree>
    <p:extLst>
      <p:ext uri="{BB962C8B-B14F-4D97-AF65-F5344CB8AC3E}">
        <p14:creationId xmlns:p14="http://schemas.microsoft.com/office/powerpoint/2010/main" val="274163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0FAC09-BC41-46B9-A102-F5CC9347E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 fram sammanställning över inlämnad uppföljning</a:t>
            </a:r>
            <a:br>
              <a:rPr lang="sv-SE" dirty="0"/>
            </a:br>
            <a:r>
              <a:rPr lang="sv-SE" b="0" dirty="0"/>
              <a:t>(för exempelvis diarieföring eller att skicka till berörda nämnder)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E50CA0F-9934-460D-8779-DAF8727A1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sv-SE" dirty="0"/>
              <a:t>Öppna </a:t>
            </a:r>
            <a:r>
              <a:rPr lang="sv-SE" dirty="0">
                <a:hlinkClick r:id="rId2"/>
              </a:rPr>
              <a:t>http://www.atgardswebben.se/</a:t>
            </a:r>
            <a:endParaRPr lang="sv-SE" dirty="0"/>
          </a:p>
          <a:p>
            <a:pPr marL="342900" indent="-342900">
              <a:buAutoNum type="arabicPeriod"/>
            </a:pPr>
            <a:r>
              <a:rPr lang="sv-SE" dirty="0"/>
              <a:t>Gå till ”Diagram och tabeller”</a:t>
            </a:r>
          </a:p>
          <a:p>
            <a:pPr marL="342900" indent="-342900">
              <a:buAutoNum type="arabicPeriod"/>
            </a:pPr>
            <a:r>
              <a:rPr lang="sv-SE" dirty="0"/>
              <a:t>Klicka på ”04 Uppföljning av genomförande”</a:t>
            </a:r>
          </a:p>
        </p:txBody>
      </p:sp>
      <p:grpSp>
        <p:nvGrpSpPr>
          <p:cNvPr id="8" name="Grupp 7" descr="Skärmdump av menyerna i Åtgärdswebben och vilken rapport som visar resultat av uppföljning.">
            <a:extLst>
              <a:ext uri="{FF2B5EF4-FFF2-40B4-BE49-F238E27FC236}">
                <a16:creationId xmlns:a16="http://schemas.microsoft.com/office/drawing/2014/main" id="{522FDF92-D2BD-43A7-8E16-63B1EFCEC977}"/>
              </a:ext>
            </a:extLst>
          </p:cNvPr>
          <p:cNvGrpSpPr/>
          <p:nvPr/>
        </p:nvGrpSpPr>
        <p:grpSpPr>
          <a:xfrm>
            <a:off x="3938543" y="3084758"/>
            <a:ext cx="6704631" cy="2958783"/>
            <a:chOff x="4802701" y="3205338"/>
            <a:chExt cx="6704631" cy="3287537"/>
          </a:xfrm>
        </p:grpSpPr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773707E4-6FF6-4252-BEFA-1226F1FEB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02701" y="3205338"/>
              <a:ext cx="6704631" cy="3287537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6" name="Rektangel: rundade hörn 5">
              <a:extLst>
                <a:ext uri="{FF2B5EF4-FFF2-40B4-BE49-F238E27FC236}">
                  <a16:creationId xmlns:a16="http://schemas.microsoft.com/office/drawing/2014/main" id="{5EEDC440-C313-4483-B791-3F2A931E374F}"/>
                </a:ext>
              </a:extLst>
            </p:cNvPr>
            <p:cNvSpPr/>
            <p:nvPr/>
          </p:nvSpPr>
          <p:spPr>
            <a:xfrm>
              <a:off x="8468412" y="4872942"/>
              <a:ext cx="2025569" cy="277792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: rundade hörn 6">
              <a:extLst>
                <a:ext uri="{FF2B5EF4-FFF2-40B4-BE49-F238E27FC236}">
                  <a16:creationId xmlns:a16="http://schemas.microsoft.com/office/drawing/2014/main" id="{B4D66596-2F44-4727-B8F7-57BC232BD1F1}"/>
                </a:ext>
              </a:extLst>
            </p:cNvPr>
            <p:cNvSpPr/>
            <p:nvPr/>
          </p:nvSpPr>
          <p:spPr>
            <a:xfrm>
              <a:off x="8468413" y="3698929"/>
              <a:ext cx="1323288" cy="277792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73576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 17" descr="Skärmdump av den första fliken där man väljer Åtgärdsprogram och för vilket år man vill se uppföljningen.">
            <a:extLst>
              <a:ext uri="{FF2B5EF4-FFF2-40B4-BE49-F238E27FC236}">
                <a16:creationId xmlns:a16="http://schemas.microsoft.com/office/drawing/2014/main" id="{FE409191-E3DF-44B7-9763-C09C926DCC43}"/>
              </a:ext>
            </a:extLst>
          </p:cNvPr>
          <p:cNvGrpSpPr/>
          <p:nvPr/>
        </p:nvGrpSpPr>
        <p:grpSpPr>
          <a:xfrm>
            <a:off x="495352" y="762000"/>
            <a:ext cx="6685227" cy="4657725"/>
            <a:chOff x="495352" y="762000"/>
            <a:chExt cx="6685227" cy="4657725"/>
          </a:xfrm>
        </p:grpSpPr>
        <p:pic>
          <p:nvPicPr>
            <p:cNvPr id="3" name="Bildobjekt 2">
              <a:extLst>
                <a:ext uri="{FF2B5EF4-FFF2-40B4-BE49-F238E27FC236}">
                  <a16:creationId xmlns:a16="http://schemas.microsoft.com/office/drawing/2014/main" id="{A7B4EA7F-0765-4E32-BE53-4984A091C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352" y="762000"/>
              <a:ext cx="6381750" cy="4657725"/>
            </a:xfrm>
            <a:prstGeom prst="rect">
              <a:avLst/>
            </a:prstGeom>
          </p:spPr>
        </p:pic>
        <p:cxnSp>
          <p:nvCxnSpPr>
            <p:cNvPr id="12" name="Rak pilkoppling 11">
              <a:extLst>
                <a:ext uri="{FF2B5EF4-FFF2-40B4-BE49-F238E27FC236}">
                  <a16:creationId xmlns:a16="http://schemas.microsoft.com/office/drawing/2014/main" id="{A432F917-AF11-4597-A000-1FED64E56F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72863" y="2238449"/>
              <a:ext cx="4507716" cy="37197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k pilkoppling 12">
              <a:extLst>
                <a:ext uri="{FF2B5EF4-FFF2-40B4-BE49-F238E27FC236}">
                  <a16:creationId xmlns:a16="http://schemas.microsoft.com/office/drawing/2014/main" id="{4DCA38A6-B6EC-464C-A08F-7C3727949E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1951" y="3004457"/>
              <a:ext cx="3998628" cy="42454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ktangel: rundade hörn 20">
              <a:extLst>
                <a:ext uri="{FF2B5EF4-FFF2-40B4-BE49-F238E27FC236}">
                  <a16:creationId xmlns:a16="http://schemas.microsoft.com/office/drawing/2014/main" id="{72667A49-B998-4724-ABEF-1CB7B84A9BF3}"/>
                </a:ext>
              </a:extLst>
            </p:cNvPr>
            <p:cNvSpPr/>
            <p:nvPr/>
          </p:nvSpPr>
          <p:spPr>
            <a:xfrm>
              <a:off x="617984" y="1723160"/>
              <a:ext cx="1251849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6" name="Rak pilkoppling 25">
              <a:extLst>
                <a:ext uri="{FF2B5EF4-FFF2-40B4-BE49-F238E27FC236}">
                  <a16:creationId xmlns:a16="http://schemas.microsoft.com/office/drawing/2014/main" id="{BC236514-E4DF-4649-8B9D-52668CA0E7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72485" y="3479707"/>
              <a:ext cx="2508094" cy="153442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k pilkoppling 16">
              <a:extLst>
                <a:ext uri="{FF2B5EF4-FFF2-40B4-BE49-F238E27FC236}">
                  <a16:creationId xmlns:a16="http://schemas.microsoft.com/office/drawing/2014/main" id="{225F9B11-8917-477C-9D0D-A89A1A40F8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26593" y="2067627"/>
              <a:ext cx="1653986" cy="53123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ektangel 5">
            <a:extLst>
              <a:ext uri="{FF2B5EF4-FFF2-40B4-BE49-F238E27FC236}">
                <a16:creationId xmlns:a16="http://schemas.microsoft.com/office/drawing/2014/main" id="{1A5DB8BE-FAA7-4D61-890C-5BF92DF1F43C}"/>
              </a:ext>
            </a:extLst>
          </p:cNvPr>
          <p:cNvSpPr/>
          <p:nvPr/>
        </p:nvSpPr>
        <p:spPr>
          <a:xfrm>
            <a:off x="7349066" y="1976946"/>
            <a:ext cx="400473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 startAt="4"/>
            </a:pPr>
            <a:r>
              <a:rPr lang="sv-SE" dirty="0"/>
              <a:t>Gå till fliken </a:t>
            </a:r>
            <a:r>
              <a:rPr lang="sv-SE" b="1" dirty="0"/>
              <a:t>Åtgärdsprogram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4"/>
            </a:pPr>
            <a:r>
              <a:rPr lang="sv-SE" dirty="0"/>
              <a:t>Välj</a:t>
            </a:r>
            <a:r>
              <a:rPr lang="sv-SE" b="1" dirty="0"/>
              <a:t> Uppföljningsår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4"/>
            </a:pPr>
            <a:r>
              <a:rPr lang="sv-SE" dirty="0"/>
              <a:t>Välj </a:t>
            </a:r>
            <a:r>
              <a:rPr lang="sv-SE" b="1" dirty="0"/>
              <a:t>länstillhörighet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4"/>
            </a:pPr>
            <a:r>
              <a:rPr lang="sv-SE" dirty="0"/>
              <a:t>Välj </a:t>
            </a:r>
            <a:r>
              <a:rPr lang="sv-SE" b="1" dirty="0"/>
              <a:t>åtgärdsprogram</a:t>
            </a:r>
          </a:p>
          <a:p>
            <a:pPr marL="342900" indent="-342900">
              <a:spcAft>
                <a:spcPts val="1200"/>
              </a:spcAft>
              <a:buAutoNum type="arabicPeriod" startAt="4"/>
            </a:pPr>
            <a:r>
              <a:rPr lang="sv-SE" dirty="0"/>
              <a:t>Tryck på knappen </a:t>
            </a:r>
            <a:r>
              <a:rPr lang="sv-SE" b="1" dirty="0"/>
              <a:t>sök</a:t>
            </a:r>
            <a:r>
              <a:rPr lang="sv-SE" dirty="0"/>
              <a:t> uppe till vänster innan du fortsätter</a:t>
            </a:r>
            <a:endParaRPr lang="sv-SE" i="1" dirty="0"/>
          </a:p>
        </p:txBody>
      </p:sp>
      <p:sp>
        <p:nvSpPr>
          <p:cNvPr id="2" name="Rubrik 1" hidden="1">
            <a:extLst>
              <a:ext uri="{FF2B5EF4-FFF2-40B4-BE49-F238E27FC236}">
                <a16:creationId xmlns:a16="http://schemas.microsoft.com/office/drawing/2014/main" id="{3DF1712B-78A4-4D4B-8BBB-7083A6E59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Urval Åtgärdsprogram och uppföljningsår</a:t>
            </a:r>
          </a:p>
        </p:txBody>
      </p:sp>
    </p:spTree>
    <p:extLst>
      <p:ext uri="{BB962C8B-B14F-4D97-AF65-F5344CB8AC3E}">
        <p14:creationId xmlns:p14="http://schemas.microsoft.com/office/powerpoint/2010/main" val="218754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 19" descr="Skärmdump av den andra fliken där man väljer vilken/vilka organisation/organisationer man vill se uppföljningen.">
            <a:extLst>
              <a:ext uri="{FF2B5EF4-FFF2-40B4-BE49-F238E27FC236}">
                <a16:creationId xmlns:a16="http://schemas.microsoft.com/office/drawing/2014/main" id="{AAD37C9B-CC1E-411E-859F-908F78738381}"/>
              </a:ext>
            </a:extLst>
          </p:cNvPr>
          <p:cNvGrpSpPr/>
          <p:nvPr/>
        </p:nvGrpSpPr>
        <p:grpSpPr>
          <a:xfrm>
            <a:off x="315896" y="1012131"/>
            <a:ext cx="7250513" cy="4833737"/>
            <a:chOff x="285751" y="1030232"/>
            <a:chExt cx="7250513" cy="4833737"/>
          </a:xfrm>
        </p:grpSpPr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44F4A63E-BA6B-4281-9B81-35BA8D39A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1020" y="1030232"/>
              <a:ext cx="6220693" cy="4115374"/>
            </a:xfrm>
            <a:prstGeom prst="rect">
              <a:avLst/>
            </a:prstGeom>
          </p:spPr>
        </p:pic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274FE7C8-F67B-4548-A03B-8D065E6DF2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13739" y="1596649"/>
              <a:ext cx="3935327" cy="4267320"/>
            </a:xfrm>
            <a:prstGeom prst="rect">
              <a:avLst/>
            </a:prstGeom>
          </p:spPr>
        </p:pic>
        <p:cxnSp>
          <p:nvCxnSpPr>
            <p:cNvPr id="12" name="Rak pilkoppling 11">
              <a:extLst>
                <a:ext uri="{FF2B5EF4-FFF2-40B4-BE49-F238E27FC236}">
                  <a16:creationId xmlns:a16="http://schemas.microsoft.com/office/drawing/2014/main" id="{A432F917-AF11-4597-A000-1FED64E56F8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85717" y="1829033"/>
              <a:ext cx="2250547" cy="125888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k pilkoppling 12">
              <a:extLst>
                <a:ext uri="{FF2B5EF4-FFF2-40B4-BE49-F238E27FC236}">
                  <a16:creationId xmlns:a16="http://schemas.microsoft.com/office/drawing/2014/main" id="{4DCA38A6-B6EC-464C-A08F-7C3727949E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63886" y="3336053"/>
              <a:ext cx="2572378" cy="118570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ktangel: rundade hörn 20">
              <a:extLst>
                <a:ext uri="{FF2B5EF4-FFF2-40B4-BE49-F238E27FC236}">
                  <a16:creationId xmlns:a16="http://schemas.microsoft.com/office/drawing/2014/main" id="{72667A49-B998-4724-ABEF-1CB7B84A9BF3}"/>
                </a:ext>
              </a:extLst>
            </p:cNvPr>
            <p:cNvSpPr/>
            <p:nvPr/>
          </p:nvSpPr>
          <p:spPr>
            <a:xfrm>
              <a:off x="285751" y="1108604"/>
              <a:ext cx="1251849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Rektangel: rundade hörn 13">
              <a:extLst>
                <a:ext uri="{FF2B5EF4-FFF2-40B4-BE49-F238E27FC236}">
                  <a16:creationId xmlns:a16="http://schemas.microsoft.com/office/drawing/2014/main" id="{B37F6457-A211-498E-8CED-7861AB6899F6}"/>
                </a:ext>
              </a:extLst>
            </p:cNvPr>
            <p:cNvSpPr/>
            <p:nvPr/>
          </p:nvSpPr>
          <p:spPr>
            <a:xfrm>
              <a:off x="2362200" y="1656800"/>
              <a:ext cx="821637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Rektangel: rundade hörn 14">
              <a:extLst>
                <a:ext uri="{FF2B5EF4-FFF2-40B4-BE49-F238E27FC236}">
                  <a16:creationId xmlns:a16="http://schemas.microsoft.com/office/drawing/2014/main" id="{55AFD84C-8A26-4834-8189-8BFBBBDBABE3}"/>
                </a:ext>
              </a:extLst>
            </p:cNvPr>
            <p:cNvSpPr/>
            <p:nvPr/>
          </p:nvSpPr>
          <p:spPr>
            <a:xfrm>
              <a:off x="285751" y="4008058"/>
              <a:ext cx="1990724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6" name="Rektangel 5">
            <a:extLst>
              <a:ext uri="{FF2B5EF4-FFF2-40B4-BE49-F238E27FC236}">
                <a16:creationId xmlns:a16="http://schemas.microsoft.com/office/drawing/2014/main" id="{1A5DB8BE-FAA7-4D61-890C-5BF92DF1F43C}"/>
              </a:ext>
            </a:extLst>
          </p:cNvPr>
          <p:cNvSpPr/>
          <p:nvPr/>
        </p:nvSpPr>
        <p:spPr>
          <a:xfrm>
            <a:off x="7609113" y="1976946"/>
            <a:ext cx="379492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 startAt="9"/>
            </a:pPr>
            <a:r>
              <a:rPr lang="sv-SE" dirty="0"/>
              <a:t>Gå till fliken </a:t>
            </a:r>
            <a:r>
              <a:rPr lang="sv-SE" b="1" dirty="0"/>
              <a:t>Åtgärd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9"/>
            </a:pPr>
            <a:r>
              <a:rPr lang="sv-SE" dirty="0"/>
              <a:t>Välj ”</a:t>
            </a:r>
            <a:r>
              <a:rPr lang="sv-SE" b="1" dirty="0"/>
              <a:t>Ansvarig/Medansvarig organisation</a:t>
            </a:r>
            <a:r>
              <a:rPr lang="sv-SE" dirty="0"/>
              <a:t>”</a:t>
            </a:r>
            <a:br>
              <a:rPr lang="sv-SE" dirty="0"/>
            </a:br>
            <a:r>
              <a:rPr lang="sv-SE" dirty="0"/>
              <a:t>Välj antingen direkt ur listan eller använd sökrutan överst genom att börja skriva kommunens namn</a:t>
            </a:r>
          </a:p>
          <a:p>
            <a:pPr marL="342900" indent="-342900">
              <a:spcAft>
                <a:spcPts val="1200"/>
              </a:spcAft>
              <a:buAutoNum type="arabicPeriod" startAt="9"/>
            </a:pPr>
            <a:r>
              <a:rPr lang="sv-SE" dirty="0"/>
              <a:t>Tryck på knappen </a:t>
            </a:r>
            <a:r>
              <a:rPr lang="sv-SE" b="1" dirty="0"/>
              <a:t>sök</a:t>
            </a:r>
            <a:r>
              <a:rPr lang="sv-SE" dirty="0"/>
              <a:t> uppe till vänster innan du fortsätter</a:t>
            </a:r>
            <a:endParaRPr lang="sv-SE" i="1" dirty="0"/>
          </a:p>
        </p:txBody>
      </p:sp>
      <p:sp>
        <p:nvSpPr>
          <p:cNvPr id="2" name="Rubrik 1" hidden="1">
            <a:extLst>
              <a:ext uri="{FF2B5EF4-FFF2-40B4-BE49-F238E27FC236}">
                <a16:creationId xmlns:a16="http://schemas.microsoft.com/office/drawing/2014/main" id="{558C1DD0-FE82-48BF-974F-4DB724E37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Urval aktör</a:t>
            </a:r>
          </a:p>
        </p:txBody>
      </p:sp>
    </p:spTree>
    <p:extLst>
      <p:ext uri="{BB962C8B-B14F-4D97-AF65-F5344CB8AC3E}">
        <p14:creationId xmlns:p14="http://schemas.microsoft.com/office/powerpoint/2010/main" val="290231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 21" descr="Skärmdump som visar innehållet i fliken &quot;detaljer uppföljning&quot;">
            <a:extLst>
              <a:ext uri="{FF2B5EF4-FFF2-40B4-BE49-F238E27FC236}">
                <a16:creationId xmlns:a16="http://schemas.microsoft.com/office/drawing/2014/main" id="{D8F86636-AB6C-4E03-B503-3A7D9E9872C4}"/>
              </a:ext>
            </a:extLst>
          </p:cNvPr>
          <p:cNvGrpSpPr/>
          <p:nvPr/>
        </p:nvGrpSpPr>
        <p:grpSpPr>
          <a:xfrm>
            <a:off x="314326" y="167062"/>
            <a:ext cx="11877675" cy="5896613"/>
            <a:chOff x="314326" y="167062"/>
            <a:chExt cx="11877675" cy="5896613"/>
          </a:xfrm>
        </p:grpSpPr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E781A350-A277-42E9-9492-FFCCD10CF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4326" y="167062"/>
              <a:ext cx="11010900" cy="1466850"/>
            </a:xfrm>
            <a:prstGeom prst="rect">
              <a:avLst/>
            </a:prstGeom>
          </p:spPr>
        </p:pic>
        <p:sp>
          <p:nvSpPr>
            <p:cNvPr id="18" name="Rektangel: rundade hörn 17">
              <a:extLst>
                <a:ext uri="{FF2B5EF4-FFF2-40B4-BE49-F238E27FC236}">
                  <a16:creationId xmlns:a16="http://schemas.microsoft.com/office/drawing/2014/main" id="{8ABBA7AC-7F97-4D80-A5B6-959F699B28D6}"/>
                </a:ext>
              </a:extLst>
            </p:cNvPr>
            <p:cNvSpPr/>
            <p:nvPr/>
          </p:nvSpPr>
          <p:spPr>
            <a:xfrm>
              <a:off x="9191626" y="822854"/>
              <a:ext cx="1251849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: rundade hörn 18">
              <a:extLst>
                <a:ext uri="{FF2B5EF4-FFF2-40B4-BE49-F238E27FC236}">
                  <a16:creationId xmlns:a16="http://schemas.microsoft.com/office/drawing/2014/main" id="{A818A009-C7CE-47C6-B55C-1880D84FEC78}"/>
                </a:ext>
              </a:extLst>
            </p:cNvPr>
            <p:cNvSpPr/>
            <p:nvPr/>
          </p:nvSpPr>
          <p:spPr>
            <a:xfrm>
              <a:off x="346707" y="222779"/>
              <a:ext cx="3044193" cy="6000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5" name="Rak pilkoppling 24">
              <a:extLst>
                <a:ext uri="{FF2B5EF4-FFF2-40B4-BE49-F238E27FC236}">
                  <a16:creationId xmlns:a16="http://schemas.microsoft.com/office/drawing/2014/main" id="{7214E5D9-C958-4A98-8BCF-02244E7F99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34600" y="1304925"/>
              <a:ext cx="76201" cy="44987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3D5D7A34-545D-4AC6-8DE9-DB44654ECC18}"/>
                </a:ext>
              </a:extLst>
            </p:cNvPr>
            <p:cNvGrpSpPr/>
            <p:nvPr/>
          </p:nvGrpSpPr>
          <p:grpSpPr>
            <a:xfrm>
              <a:off x="396947" y="1956174"/>
              <a:ext cx="7269480" cy="2729173"/>
              <a:chOff x="396947" y="1956174"/>
              <a:chExt cx="7269480" cy="2729173"/>
            </a:xfrm>
          </p:grpSpPr>
          <p:pic>
            <p:nvPicPr>
              <p:cNvPr id="14" name="Bildobjekt 13">
                <a:extLst>
                  <a:ext uri="{FF2B5EF4-FFF2-40B4-BE49-F238E27FC236}">
                    <a16:creationId xmlns:a16="http://schemas.microsoft.com/office/drawing/2014/main" id="{AA509564-FDAC-49A0-9E9F-E8FCBA9182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6947" y="2147887"/>
                <a:ext cx="7269480" cy="2537460"/>
              </a:xfrm>
              <a:prstGeom prst="rect">
                <a:avLst/>
              </a:prstGeom>
            </p:spPr>
          </p:pic>
          <p:cxnSp>
            <p:nvCxnSpPr>
              <p:cNvPr id="21" name="Rak pilkoppling 20">
                <a:extLst>
                  <a:ext uri="{FF2B5EF4-FFF2-40B4-BE49-F238E27FC236}">
                    <a16:creationId xmlns:a16="http://schemas.microsoft.com/office/drawing/2014/main" id="{632FC1C7-CBD0-47AB-BE8D-C7AFA2DEC9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09775" y="2384798"/>
                <a:ext cx="5038726" cy="93115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Ellips 32">
                <a:extLst>
                  <a:ext uri="{FF2B5EF4-FFF2-40B4-BE49-F238E27FC236}">
                    <a16:creationId xmlns:a16="http://schemas.microsoft.com/office/drawing/2014/main" id="{FF115312-94C8-46CB-BD84-0EBDB522408F}"/>
                  </a:ext>
                </a:extLst>
              </p:cNvPr>
              <p:cNvSpPr/>
              <p:nvPr/>
            </p:nvSpPr>
            <p:spPr>
              <a:xfrm>
                <a:off x="1503306" y="1956174"/>
                <a:ext cx="456307" cy="42862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Rektangel: rundade hörn 25">
              <a:extLst>
                <a:ext uri="{FF2B5EF4-FFF2-40B4-BE49-F238E27FC236}">
                  <a16:creationId xmlns:a16="http://schemas.microsoft.com/office/drawing/2014/main" id="{D74388B5-2CA9-490A-A28B-A63442C776AA}"/>
                </a:ext>
              </a:extLst>
            </p:cNvPr>
            <p:cNvSpPr/>
            <p:nvPr/>
          </p:nvSpPr>
          <p:spPr>
            <a:xfrm>
              <a:off x="3473522" y="222779"/>
              <a:ext cx="1932492" cy="6000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: rundade hörn 27">
              <a:extLst>
                <a:ext uri="{FF2B5EF4-FFF2-40B4-BE49-F238E27FC236}">
                  <a16:creationId xmlns:a16="http://schemas.microsoft.com/office/drawing/2014/main" id="{62C81D6A-B60E-4475-8792-FAA5E3C561CF}"/>
                </a:ext>
              </a:extLst>
            </p:cNvPr>
            <p:cNvSpPr/>
            <p:nvPr/>
          </p:nvSpPr>
          <p:spPr>
            <a:xfrm>
              <a:off x="346707" y="1160275"/>
              <a:ext cx="1932492" cy="6000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Rektangel 5">
              <a:extLst>
                <a:ext uri="{FF2B5EF4-FFF2-40B4-BE49-F238E27FC236}">
                  <a16:creationId xmlns:a16="http://schemas.microsoft.com/office/drawing/2014/main" id="{1A5DB8BE-FAA7-4D61-890C-5BF92DF1F43C}"/>
                </a:ext>
              </a:extLst>
            </p:cNvPr>
            <p:cNvSpPr/>
            <p:nvPr/>
          </p:nvSpPr>
          <p:spPr>
            <a:xfrm>
              <a:off x="7048501" y="1754803"/>
              <a:ext cx="5143500" cy="43088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marL="342900" indent="-342900">
                <a:spcAft>
                  <a:spcPts val="1200"/>
                </a:spcAft>
                <a:buFont typeface="+mj-lt"/>
                <a:buAutoNum type="arabicPeriod" startAt="12"/>
              </a:pPr>
              <a:r>
                <a:rPr lang="sv-SE" dirty="0"/>
                <a:t>Gå in på</a:t>
              </a:r>
              <a:r>
                <a:rPr lang="sv-SE" b="1" dirty="0"/>
                <a:t> </a:t>
              </a:r>
              <a:r>
                <a:rPr lang="sv-SE" dirty="0"/>
                <a:t>fliken</a:t>
              </a:r>
              <a:r>
                <a:rPr lang="sv-SE" b="1" dirty="0"/>
                <a:t> Detaljer uppföljning</a:t>
              </a:r>
            </a:p>
            <a:p>
              <a:pPr marL="342900" indent="-342900">
                <a:spcAft>
                  <a:spcPts val="1200"/>
                </a:spcAft>
                <a:buFont typeface="+mj-lt"/>
                <a:buAutoNum type="arabicPeriod" startAt="12"/>
              </a:pPr>
              <a:r>
                <a:rPr lang="sv-SE" dirty="0"/>
                <a:t>Du ser all uppföljning för den valda kommunen och räkneverket vid knappen ”sök” visar antalet åtgärder som kommunen har följt upp.</a:t>
              </a:r>
            </a:p>
            <a:p>
              <a:pPr marL="342900" indent="-342900">
                <a:spcAft>
                  <a:spcPts val="1200"/>
                </a:spcAft>
                <a:buFont typeface="+mj-lt"/>
                <a:buAutoNum type="arabicPeriod" startAt="12"/>
              </a:pPr>
              <a:r>
                <a:rPr lang="sv-SE" dirty="0"/>
                <a:t>Hela listan kan skrivas ut i </a:t>
              </a:r>
              <a:r>
                <a:rPr lang="sv-SE" dirty="0" err="1"/>
                <a:t>pdf-format</a:t>
              </a:r>
              <a:r>
                <a:rPr lang="sv-SE" dirty="0"/>
                <a:t> eller exporteras till </a:t>
              </a:r>
              <a:r>
                <a:rPr lang="sv-SE" dirty="0" err="1"/>
                <a:t>excel</a:t>
              </a:r>
              <a:r>
                <a:rPr lang="sv-SE" dirty="0"/>
                <a:t> för fortsatt bearbetning. Du hittar symbolerna högst upp på sidan vid rubriken Detaljer uppföljning.</a:t>
              </a:r>
            </a:p>
            <a:p>
              <a:pPr marL="342900" indent="-342900">
                <a:spcAft>
                  <a:spcPts val="1200"/>
                </a:spcAft>
                <a:buFont typeface="+mj-lt"/>
                <a:buAutoNum type="arabicPeriod" startAt="12"/>
              </a:pPr>
              <a:r>
                <a:rPr lang="sv-SE" dirty="0"/>
                <a:t>Om du vill titta på uppföljningen från ett annat år, kan du byta det på två ställen.</a:t>
              </a:r>
              <a:br>
                <a:rPr lang="sv-SE" dirty="0"/>
              </a:br>
              <a:r>
                <a:rPr lang="sv-SE" dirty="0"/>
                <a:t>Klicka därefter på knappen </a:t>
              </a:r>
              <a:r>
                <a:rPr lang="sv-SE" b="1" dirty="0"/>
                <a:t>sök</a:t>
              </a:r>
              <a:r>
                <a:rPr lang="sv-SE" dirty="0"/>
                <a:t> uppe till vänster</a:t>
              </a:r>
            </a:p>
            <a:p>
              <a:pPr>
                <a:spcAft>
                  <a:spcPts val="1200"/>
                </a:spcAft>
              </a:pPr>
              <a:r>
                <a:rPr lang="sv-SE" i="1" dirty="0"/>
                <a:t>Se nästa bild för hur du gör fler urval och sorterar i Åtgärdswebben</a:t>
              </a:r>
            </a:p>
          </p:txBody>
        </p:sp>
      </p:grpSp>
      <p:sp>
        <p:nvSpPr>
          <p:cNvPr id="2" name="Rubrik 1" hidden="1">
            <a:extLst>
              <a:ext uri="{FF2B5EF4-FFF2-40B4-BE49-F238E27FC236}">
                <a16:creationId xmlns:a16="http://schemas.microsoft.com/office/drawing/2014/main" id="{96DD8D82-7897-4322-B3CD-074B64EF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i tabellform</a:t>
            </a:r>
          </a:p>
        </p:txBody>
      </p:sp>
    </p:spTree>
    <p:extLst>
      <p:ext uri="{BB962C8B-B14F-4D97-AF65-F5344CB8AC3E}">
        <p14:creationId xmlns:p14="http://schemas.microsoft.com/office/powerpoint/2010/main" val="62976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1A5DB8BE-FAA7-4D61-890C-5BF92DF1F43C}"/>
              </a:ext>
            </a:extLst>
          </p:cNvPr>
          <p:cNvSpPr/>
          <p:nvPr/>
        </p:nvSpPr>
        <p:spPr>
          <a:xfrm>
            <a:off x="316497" y="3328704"/>
            <a:ext cx="6959269" cy="34778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 startAt="16"/>
            </a:pPr>
            <a:r>
              <a:rPr lang="sv-SE" dirty="0"/>
              <a:t>Samtliga kolumner kan </a:t>
            </a:r>
            <a:r>
              <a:rPr lang="sv-SE" b="1" dirty="0"/>
              <a:t>sorteras</a:t>
            </a:r>
            <a:r>
              <a:rPr lang="sv-SE" dirty="0"/>
              <a:t> i alfabetisk ordning (stigande och fallande) genom att man klickar på kolumnrubriken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16"/>
            </a:pPr>
            <a:r>
              <a:rPr lang="sv-SE" dirty="0"/>
              <a:t>Samtliga kolumner har en </a:t>
            </a:r>
            <a:r>
              <a:rPr lang="sv-SE" b="1" dirty="0"/>
              <a:t>filterfunktion</a:t>
            </a:r>
            <a:r>
              <a:rPr lang="sv-SE" dirty="0"/>
              <a:t>.</a:t>
            </a:r>
            <a:br>
              <a:rPr lang="sv-SE" dirty="0"/>
            </a:br>
            <a:r>
              <a:rPr lang="sv-SE" dirty="0"/>
              <a:t>För till exempel söka fram åtgärder med en viss genomförandegrad klickar du på </a:t>
            </a:r>
            <a:r>
              <a:rPr lang="sv-SE" b="1" dirty="0"/>
              <a:t>filtreringssymbolen</a:t>
            </a:r>
            <a:r>
              <a:rPr lang="sv-SE" dirty="0"/>
              <a:t> vid ”Genomförandegrad GHPE” och väljer </a:t>
            </a:r>
            <a:r>
              <a:rPr lang="sv-SE" b="1" dirty="0"/>
              <a:t>eget filter</a:t>
            </a:r>
            <a:endParaRPr lang="sv-SE" dirty="0"/>
          </a:p>
          <a:p>
            <a:pPr marL="342900" indent="-342900">
              <a:spcAft>
                <a:spcPts val="1200"/>
              </a:spcAft>
              <a:buFont typeface="+mj-lt"/>
              <a:buAutoNum type="arabicPeriod" startAt="16"/>
            </a:pPr>
            <a:r>
              <a:rPr lang="sv-SE" dirty="0"/>
              <a:t>Välj ”</a:t>
            </a:r>
            <a:r>
              <a:rPr lang="sv-SE" b="1" dirty="0"/>
              <a:t>enstaka värden</a:t>
            </a:r>
            <a:r>
              <a:rPr lang="sv-SE" dirty="0"/>
              <a:t>”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16"/>
            </a:pPr>
            <a:r>
              <a:rPr lang="sv-SE" dirty="0"/>
              <a:t>Välj ett eller flera alternativ och klicka på </a:t>
            </a:r>
            <a:r>
              <a:rPr lang="sv-SE" b="1" dirty="0"/>
              <a:t>Verkställ</a:t>
            </a:r>
            <a:r>
              <a:rPr lang="sv-SE" dirty="0"/>
              <a:t> och sedan på </a:t>
            </a:r>
            <a:r>
              <a:rPr lang="sv-SE" b="1" dirty="0"/>
              <a:t>Stäng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16"/>
            </a:pPr>
            <a:r>
              <a:rPr lang="sv-SE" dirty="0"/>
              <a:t>Även denna lista kan skrivas ut i </a:t>
            </a:r>
            <a:r>
              <a:rPr lang="sv-SE" dirty="0" err="1"/>
              <a:t>pdf-format</a:t>
            </a:r>
            <a:r>
              <a:rPr lang="sv-SE" dirty="0"/>
              <a:t> eller exporteras till </a:t>
            </a:r>
            <a:r>
              <a:rPr lang="sv-SE" dirty="0" err="1"/>
              <a:t>excel</a:t>
            </a:r>
            <a:endParaRPr lang="sv-SE" dirty="0"/>
          </a:p>
        </p:txBody>
      </p:sp>
      <p:grpSp>
        <p:nvGrpSpPr>
          <p:cNvPr id="4" name="Grupp 3" descr="Skärmdump som visar sorterings- och urvalsmöjligheter i fliken &quot;detaljer uppföljning&quot;">
            <a:extLst>
              <a:ext uri="{FF2B5EF4-FFF2-40B4-BE49-F238E27FC236}">
                <a16:creationId xmlns:a16="http://schemas.microsoft.com/office/drawing/2014/main" id="{E2916C2C-6480-4454-9348-E41E622203CC}"/>
              </a:ext>
            </a:extLst>
          </p:cNvPr>
          <p:cNvGrpSpPr/>
          <p:nvPr/>
        </p:nvGrpSpPr>
        <p:grpSpPr>
          <a:xfrm>
            <a:off x="242127" y="328420"/>
            <a:ext cx="11812302" cy="6427694"/>
            <a:chOff x="242127" y="328420"/>
            <a:chExt cx="11812302" cy="6427694"/>
          </a:xfrm>
        </p:grpSpPr>
        <p:pic>
          <p:nvPicPr>
            <p:cNvPr id="2" name="Bildobjekt 1">
              <a:extLst>
                <a:ext uri="{FF2B5EF4-FFF2-40B4-BE49-F238E27FC236}">
                  <a16:creationId xmlns:a16="http://schemas.microsoft.com/office/drawing/2014/main" id="{98BD0F19-A7AC-4A0B-8B53-126872140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127" y="328420"/>
              <a:ext cx="10888595" cy="2753109"/>
            </a:xfrm>
            <a:prstGeom prst="rect">
              <a:avLst/>
            </a:prstGeom>
          </p:spPr>
        </p:pic>
        <p:sp>
          <p:nvSpPr>
            <p:cNvPr id="3" name="Platshållare för innehåll 4">
              <a:extLst>
                <a:ext uri="{FF2B5EF4-FFF2-40B4-BE49-F238E27FC236}">
                  <a16:creationId xmlns:a16="http://schemas.microsoft.com/office/drawing/2014/main" id="{134501BE-B27C-40D1-8B45-5CC0EFCE7400}"/>
                </a:ext>
              </a:extLst>
            </p:cNvPr>
            <p:cNvSpPr txBox="1">
              <a:spLocks/>
            </p:cNvSpPr>
            <p:nvPr/>
          </p:nvSpPr>
          <p:spPr>
            <a:xfrm>
              <a:off x="838200" y="1825625"/>
              <a:ext cx="10515600" cy="4351338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sv-SE" dirty="0">
                <a:latin typeface="+mn-lt"/>
              </a:endParaRPr>
            </a:p>
            <a:p>
              <a:endParaRPr lang="sv-SE" dirty="0"/>
            </a:p>
            <a:p>
              <a:endParaRPr lang="sv-SE" dirty="0"/>
            </a:p>
            <a:p>
              <a:endParaRPr lang="sv-SE" dirty="0"/>
            </a:p>
            <a:p>
              <a:endParaRPr lang="sv-SE" dirty="0"/>
            </a:p>
          </p:txBody>
        </p:sp>
        <p:cxnSp>
          <p:nvCxnSpPr>
            <p:cNvPr id="17" name="Rak pilkoppling 16">
              <a:extLst>
                <a:ext uri="{FF2B5EF4-FFF2-40B4-BE49-F238E27FC236}">
                  <a16:creationId xmlns:a16="http://schemas.microsoft.com/office/drawing/2014/main" id="{9654BF18-D4EE-4B06-AE98-0F8E91F2D63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60773" y="1123950"/>
              <a:ext cx="96802" cy="227254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ktangel: rundade hörn 17">
              <a:extLst>
                <a:ext uri="{FF2B5EF4-FFF2-40B4-BE49-F238E27FC236}">
                  <a16:creationId xmlns:a16="http://schemas.microsoft.com/office/drawing/2014/main" id="{8ABBA7AC-7F97-4D80-A5B6-959F699B28D6}"/>
                </a:ext>
              </a:extLst>
            </p:cNvPr>
            <p:cNvSpPr/>
            <p:nvPr/>
          </p:nvSpPr>
          <p:spPr>
            <a:xfrm flipH="1">
              <a:off x="10814950" y="693758"/>
              <a:ext cx="401497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: rundade hörn 18">
              <a:extLst>
                <a:ext uri="{FF2B5EF4-FFF2-40B4-BE49-F238E27FC236}">
                  <a16:creationId xmlns:a16="http://schemas.microsoft.com/office/drawing/2014/main" id="{A818A009-C7CE-47C6-B55C-1880D84FEC78}"/>
                </a:ext>
              </a:extLst>
            </p:cNvPr>
            <p:cNvSpPr/>
            <p:nvPr/>
          </p:nvSpPr>
          <p:spPr>
            <a:xfrm>
              <a:off x="3102047" y="693758"/>
              <a:ext cx="517453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EFD4890A-1C12-4B65-A65C-EC5D1EFEF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42248" y="2559529"/>
              <a:ext cx="4512181" cy="4196585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cxnSp>
          <p:nvCxnSpPr>
            <p:cNvPr id="12" name="Rak pilkoppling 11">
              <a:extLst>
                <a:ext uri="{FF2B5EF4-FFF2-40B4-BE49-F238E27FC236}">
                  <a16:creationId xmlns:a16="http://schemas.microsoft.com/office/drawing/2014/main" id="{2E99AED4-7968-468A-8311-EA55D72279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7250" y="990601"/>
              <a:ext cx="5985775" cy="321944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ktangel: rundade hörn 28">
              <a:extLst>
                <a:ext uri="{FF2B5EF4-FFF2-40B4-BE49-F238E27FC236}">
                  <a16:creationId xmlns:a16="http://schemas.microsoft.com/office/drawing/2014/main" id="{BD7B757B-BA0C-4BE4-9F19-C470BA004283}"/>
                </a:ext>
              </a:extLst>
            </p:cNvPr>
            <p:cNvSpPr/>
            <p:nvPr/>
          </p:nvSpPr>
          <p:spPr>
            <a:xfrm flipH="1">
              <a:off x="7596719" y="4332202"/>
              <a:ext cx="1347255" cy="137505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" name="Rubrik 4" hidden="1">
            <a:extLst>
              <a:ext uri="{FF2B5EF4-FFF2-40B4-BE49-F238E27FC236}">
                <a16:creationId xmlns:a16="http://schemas.microsoft.com/office/drawing/2014/main" id="{93676500-7F97-4425-90BA-574624788F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Sortering och Filtrering av resultat</a:t>
            </a:r>
          </a:p>
        </p:txBody>
      </p:sp>
    </p:spTree>
    <p:extLst>
      <p:ext uri="{BB962C8B-B14F-4D97-AF65-F5344CB8AC3E}">
        <p14:creationId xmlns:p14="http://schemas.microsoft.com/office/powerpoint/2010/main" val="3110376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1A5DB8BE-FAA7-4D61-890C-5BF92DF1F43C}"/>
              </a:ext>
            </a:extLst>
          </p:cNvPr>
          <p:cNvSpPr/>
          <p:nvPr/>
        </p:nvSpPr>
        <p:spPr>
          <a:xfrm>
            <a:off x="527892" y="226546"/>
            <a:ext cx="984173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 startAt="21"/>
            </a:pPr>
            <a:r>
              <a:rPr lang="sv-SE" dirty="0"/>
              <a:t>Vill du ta bort någon kolumn kan du öppna </a:t>
            </a:r>
            <a:r>
              <a:rPr lang="sv-SE" b="1" dirty="0"/>
              <a:t>kugghjulet</a:t>
            </a:r>
            <a:r>
              <a:rPr lang="sv-SE" dirty="0"/>
              <a:t> och välja vilka kolumner du vill visa. I detta exempel är  kolumnerna ”år”, ”åtgärdsprogram” och ”organisation” bortvalda.</a:t>
            </a:r>
            <a:br>
              <a:rPr lang="sv-SE" dirty="0"/>
            </a:br>
            <a:r>
              <a:rPr lang="sv-SE" dirty="0"/>
              <a:t>Detta urval påverkar inte innehållet i databasen, utan är endast en </a:t>
            </a:r>
            <a:r>
              <a:rPr lang="sv-SE" dirty="0" err="1"/>
              <a:t>visningsfunktion</a:t>
            </a:r>
            <a:r>
              <a:rPr lang="sv-SE" dirty="0"/>
              <a:t> som försvinner när man lämnar åtgärdswebben.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21"/>
            </a:pPr>
            <a:r>
              <a:rPr lang="sv-SE" dirty="0"/>
              <a:t>Om du har gjort många urval och vill börja om från början med nya urval är det enklast att </a:t>
            </a:r>
            <a:r>
              <a:rPr lang="sv-SE" b="1" dirty="0"/>
              <a:t>återställa</a:t>
            </a:r>
            <a:r>
              <a:rPr lang="sv-SE" dirty="0"/>
              <a:t> rapporten genom att klicka på pilarna uppe till höger.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21"/>
            </a:pPr>
            <a:endParaRPr lang="sv-SE" dirty="0"/>
          </a:p>
        </p:txBody>
      </p:sp>
      <p:grpSp>
        <p:nvGrpSpPr>
          <p:cNvPr id="2" name="Grupp 1" descr="Skärmdump som fler urvalsmöjligheter i fliken &quot;detaljer uppföljning&quot;">
            <a:extLst>
              <a:ext uri="{FF2B5EF4-FFF2-40B4-BE49-F238E27FC236}">
                <a16:creationId xmlns:a16="http://schemas.microsoft.com/office/drawing/2014/main" id="{71F70195-0ED1-4521-B691-466A2B7E5733}"/>
              </a:ext>
            </a:extLst>
          </p:cNvPr>
          <p:cNvGrpSpPr/>
          <p:nvPr/>
        </p:nvGrpSpPr>
        <p:grpSpPr>
          <a:xfrm>
            <a:off x="527895" y="1825628"/>
            <a:ext cx="10176354" cy="4246504"/>
            <a:chOff x="527892" y="1825625"/>
            <a:chExt cx="10825908" cy="4718338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3B0370CC-E7FD-4C39-9EA6-5D6349F276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7892" y="2409536"/>
              <a:ext cx="10679015" cy="4134427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3" name="Platshållare för innehåll 4">
              <a:extLst>
                <a:ext uri="{FF2B5EF4-FFF2-40B4-BE49-F238E27FC236}">
                  <a16:creationId xmlns:a16="http://schemas.microsoft.com/office/drawing/2014/main" id="{134501BE-B27C-40D1-8B45-5CC0EFCE7400}"/>
                </a:ext>
              </a:extLst>
            </p:cNvPr>
            <p:cNvSpPr txBox="1">
              <a:spLocks/>
            </p:cNvSpPr>
            <p:nvPr/>
          </p:nvSpPr>
          <p:spPr>
            <a:xfrm>
              <a:off x="838200" y="1825625"/>
              <a:ext cx="10515600" cy="4351338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sv-SE" dirty="0">
                <a:latin typeface="+mn-lt"/>
              </a:endParaRPr>
            </a:p>
            <a:p>
              <a:endParaRPr lang="sv-SE" dirty="0"/>
            </a:p>
            <a:p>
              <a:endParaRPr lang="sv-SE" dirty="0"/>
            </a:p>
            <a:p>
              <a:endParaRPr lang="sv-SE" dirty="0"/>
            </a:p>
            <a:p>
              <a:endParaRPr lang="sv-SE" dirty="0"/>
            </a:p>
          </p:txBody>
        </p:sp>
        <p:sp>
          <p:nvSpPr>
            <p:cNvPr id="8" name="Rektangel: rundade hörn 7">
              <a:extLst>
                <a:ext uri="{FF2B5EF4-FFF2-40B4-BE49-F238E27FC236}">
                  <a16:creationId xmlns:a16="http://schemas.microsoft.com/office/drawing/2014/main" id="{33358A91-9EE4-413D-A2B1-BF3CA929B2CD}"/>
                </a:ext>
              </a:extLst>
            </p:cNvPr>
            <p:cNvSpPr/>
            <p:nvPr/>
          </p:nvSpPr>
          <p:spPr>
            <a:xfrm>
              <a:off x="3016322" y="3785454"/>
              <a:ext cx="517453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: rundade hörn 9">
              <a:extLst>
                <a:ext uri="{FF2B5EF4-FFF2-40B4-BE49-F238E27FC236}">
                  <a16:creationId xmlns:a16="http://schemas.microsoft.com/office/drawing/2014/main" id="{46F088F1-7537-4A89-AD71-BF2019192E98}"/>
                </a:ext>
              </a:extLst>
            </p:cNvPr>
            <p:cNvSpPr/>
            <p:nvPr/>
          </p:nvSpPr>
          <p:spPr>
            <a:xfrm>
              <a:off x="10369622" y="2409536"/>
              <a:ext cx="517453" cy="3444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1" name="Rak pilkoppling 10">
              <a:extLst>
                <a:ext uri="{FF2B5EF4-FFF2-40B4-BE49-F238E27FC236}">
                  <a16:creationId xmlns:a16="http://schemas.microsoft.com/office/drawing/2014/main" id="{926FFEE7-B715-4BC1-BA70-B6E9A969D51E}"/>
                </a:ext>
              </a:extLst>
            </p:cNvPr>
            <p:cNvCxnSpPr>
              <a:cxnSpLocks/>
            </p:cNvCxnSpPr>
            <p:nvPr/>
          </p:nvCxnSpPr>
          <p:spPr>
            <a:xfrm>
              <a:off x="9744075" y="1895475"/>
              <a:ext cx="542925" cy="4191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ubrik 4" hidden="1">
            <a:extLst>
              <a:ext uri="{FF2B5EF4-FFF2-40B4-BE49-F238E27FC236}">
                <a16:creationId xmlns:a16="http://schemas.microsoft.com/office/drawing/2014/main" id="{0FDB2CDD-4ACC-4B92-A6C2-C384FB9E2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Inställningar av vy</a:t>
            </a:r>
          </a:p>
        </p:txBody>
      </p:sp>
    </p:spTree>
    <p:extLst>
      <p:ext uri="{BB962C8B-B14F-4D97-AF65-F5344CB8AC3E}">
        <p14:creationId xmlns:p14="http://schemas.microsoft.com/office/powerpoint/2010/main" val="267747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>
            <a:extLst>
              <a:ext uri="{FF2B5EF4-FFF2-40B4-BE49-F238E27FC236}">
                <a16:creationId xmlns:a16="http://schemas.microsoft.com/office/drawing/2014/main" id="{71BDF5A7-448B-4311-898C-8AEA7F391CC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/>
              <a:t>Sista bilden i presentationen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49523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all_16_9.potm" id="{FFEA3B07-96B4-4051-B63A-0453EB43AF32}" vid="{04E199C4-0BE2-445A-B408-222EC5F84D6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DC6BA9FE932B4ABCD469773192373C" ma:contentTypeVersion="2" ma:contentTypeDescription="Skapa ett nytt dokument." ma:contentTypeScope="" ma:versionID="f484b4bbbd91fb38e78ef497aa3f047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0305a7b34a2b5713bf26e37437957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7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E9F3C3-4520-4F97-9AB5-A3907A55DEFD}"/>
</file>

<file path=customXml/itemProps2.xml><?xml version="1.0" encoding="utf-8"?>
<ds:datastoreItem xmlns:ds="http://schemas.openxmlformats.org/officeDocument/2006/customXml" ds:itemID="{66DFBA7B-09AE-4391-8326-DB433E162627}"/>
</file>

<file path=customXml/itemProps3.xml><?xml version="1.0" encoding="utf-8"?>
<ds:datastoreItem xmlns:ds="http://schemas.openxmlformats.org/officeDocument/2006/customXml" ds:itemID="{427B665F-2D15-41F1-951C-E3FE17496C82}"/>
</file>

<file path=docProps/app.xml><?xml version="1.0" encoding="utf-8"?>
<Properties xmlns="http://schemas.openxmlformats.org/officeDocument/2006/extended-properties" xmlns:vt="http://schemas.openxmlformats.org/officeDocument/2006/docPropsVTypes">
  <Template>PPT_mall_16_9</Template>
  <TotalTime>1208</TotalTime>
  <Words>464</Words>
  <Application>Microsoft Office PowerPoint</Application>
  <PresentationFormat>Bredbild</PresentationFormat>
  <Paragraphs>47</Paragraphs>
  <Slides>9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Segoe UI</vt:lpstr>
      <vt:lpstr>Office-tema</vt:lpstr>
      <vt:lpstr>Guide för utdrag ur Åtgärdswebben</vt:lpstr>
      <vt:lpstr>Om denna fil</vt:lpstr>
      <vt:lpstr>Ta fram sammanställning över inlämnad uppföljning (för exempelvis diarieföring eller att skicka till berörda nämnder)</vt:lpstr>
      <vt:lpstr>Urval Åtgärdsprogram och uppföljningsår</vt:lpstr>
      <vt:lpstr>Urval aktör</vt:lpstr>
      <vt:lpstr>Resultat i tabellform</vt:lpstr>
      <vt:lpstr>Sortering och Filtrering av resultat</vt:lpstr>
      <vt:lpstr>Inställningar av vy</vt:lpstr>
      <vt:lpstr>Sista bilden i presentationen med kontaktuppgifter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Åtgärdswebben Guide uttag</dc:title>
  <dc:creator>Puch Monika</dc:creator>
  <cp:lastModifiedBy>Puch Monika</cp:lastModifiedBy>
  <cp:revision>92</cp:revision>
  <cp:lastPrinted>2019-03-26T07:46:46Z</cp:lastPrinted>
  <dcterms:created xsi:type="dcterms:W3CDTF">2019-03-22T17:05:52Z</dcterms:created>
  <dcterms:modified xsi:type="dcterms:W3CDTF">2023-04-06T11:12:16Z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0x010100D1DC6BA9FE932B4ABCD469773192373C</vt:lpwstr>
  </property>
</Properties>
</file>